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77" r:id="rId5"/>
    <p:sldId id="279" r:id="rId6"/>
    <p:sldId id="278" r:id="rId7"/>
    <p:sldId id="295" r:id="rId8"/>
    <p:sldId id="265" r:id="rId9"/>
    <p:sldId id="291" r:id="rId10"/>
    <p:sldId id="292" r:id="rId11"/>
    <p:sldId id="293" r:id="rId12"/>
    <p:sldId id="267" r:id="rId13"/>
    <p:sldId id="281" r:id="rId14"/>
    <p:sldId id="285" r:id="rId15"/>
    <p:sldId id="268" r:id="rId16"/>
    <p:sldId id="284" r:id="rId17"/>
    <p:sldId id="286" r:id="rId18"/>
    <p:sldId id="287" r:id="rId19"/>
    <p:sldId id="271" r:id="rId20"/>
    <p:sldId id="272" r:id="rId21"/>
    <p:sldId id="274" r:id="rId22"/>
    <p:sldId id="294" r:id="rId23"/>
    <p:sldId id="276"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103" d="100"/>
          <a:sy n="103" d="100"/>
        </p:scale>
        <p:origin x="116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95912A-D52C-8440-BB98-8557128659F0}" type="datetimeFigureOut">
              <a:rPr lang="en-US" smtClean="0"/>
              <a:t>6/8/20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EE6397-E61D-3446-BDD9-AD45E95C66DB}" type="slidenum">
              <a:rPr lang="en-US" smtClean="0"/>
              <a:t>‹#›</a:t>
            </a:fld>
            <a:endParaRPr lang="en-US"/>
          </a:p>
        </p:txBody>
      </p:sp>
    </p:spTree>
    <p:extLst>
      <p:ext uri="{BB962C8B-B14F-4D97-AF65-F5344CB8AC3E}">
        <p14:creationId xmlns:p14="http://schemas.microsoft.com/office/powerpoint/2010/main" val="13428902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EA13B7-35DB-6A4D-B733-0357629D535C}" type="slidenum">
              <a:rPr lang="en-US" smtClean="0"/>
              <a:t>4</a:t>
            </a:fld>
            <a:endParaRPr lang="en-US"/>
          </a:p>
        </p:txBody>
      </p:sp>
    </p:spTree>
    <p:extLst>
      <p:ext uri="{BB962C8B-B14F-4D97-AF65-F5344CB8AC3E}">
        <p14:creationId xmlns:p14="http://schemas.microsoft.com/office/powerpoint/2010/main" val="3131855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08/06/2020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08/06/2020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08/06/2020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08/06/2020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08/06/2020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08/06/2020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08/06/2020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08/06/2020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08/06/2020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08/06/2020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08/06/2020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08/06/2020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20C96082-06D1-2040-B129-1946596E00A6}"/>
              </a:ext>
            </a:extLst>
          </p:cNvPr>
          <p:cNvGraphicFramePr>
            <a:graphicFrameLocks noGrp="1"/>
          </p:cNvGraphicFramePr>
          <p:nvPr>
            <p:extLst>
              <p:ext uri="{D42A27DB-BD31-4B8C-83A1-F6EECF244321}">
                <p14:modId xmlns:p14="http://schemas.microsoft.com/office/powerpoint/2010/main" val="1514743674"/>
              </p:ext>
            </p:extLst>
          </p:nvPr>
        </p:nvGraphicFramePr>
        <p:xfrm>
          <a:off x="216992" y="1526194"/>
          <a:ext cx="11723996" cy="4216400"/>
        </p:xfrm>
        <a:graphic>
          <a:graphicData uri="http://schemas.openxmlformats.org/drawingml/2006/table">
            <a:tbl>
              <a:tblPr/>
              <a:tblGrid>
                <a:gridCol w="1165289">
                  <a:extLst>
                    <a:ext uri="{9D8B030D-6E8A-4147-A177-3AD203B41FA5}">
                      <a16:colId xmlns:a16="http://schemas.microsoft.com/office/drawing/2014/main" val="1537918881"/>
                    </a:ext>
                  </a:extLst>
                </a:gridCol>
                <a:gridCol w="616917">
                  <a:extLst>
                    <a:ext uri="{9D8B030D-6E8A-4147-A177-3AD203B41FA5}">
                      <a16:colId xmlns:a16="http://schemas.microsoft.com/office/drawing/2014/main" val="1769651494"/>
                    </a:ext>
                  </a:extLst>
                </a:gridCol>
                <a:gridCol w="765435">
                  <a:extLst>
                    <a:ext uri="{9D8B030D-6E8A-4147-A177-3AD203B41FA5}">
                      <a16:colId xmlns:a16="http://schemas.microsoft.com/office/drawing/2014/main" val="2201828720"/>
                    </a:ext>
                  </a:extLst>
                </a:gridCol>
                <a:gridCol w="882535">
                  <a:extLst>
                    <a:ext uri="{9D8B030D-6E8A-4147-A177-3AD203B41FA5}">
                      <a16:colId xmlns:a16="http://schemas.microsoft.com/office/drawing/2014/main" val="3663550016"/>
                    </a:ext>
                  </a:extLst>
                </a:gridCol>
                <a:gridCol w="856830">
                  <a:extLst>
                    <a:ext uri="{9D8B030D-6E8A-4147-A177-3AD203B41FA5}">
                      <a16:colId xmlns:a16="http://schemas.microsoft.com/office/drawing/2014/main" val="1067332675"/>
                    </a:ext>
                  </a:extLst>
                </a:gridCol>
                <a:gridCol w="868255">
                  <a:extLst>
                    <a:ext uri="{9D8B030D-6E8A-4147-A177-3AD203B41FA5}">
                      <a16:colId xmlns:a16="http://schemas.microsoft.com/office/drawing/2014/main" val="3729079987"/>
                    </a:ext>
                  </a:extLst>
                </a:gridCol>
                <a:gridCol w="759606">
                  <a:extLst>
                    <a:ext uri="{9D8B030D-6E8A-4147-A177-3AD203B41FA5}">
                      <a16:colId xmlns:a16="http://schemas.microsoft.com/office/drawing/2014/main" val="3784545394"/>
                    </a:ext>
                  </a:extLst>
                </a:gridCol>
                <a:gridCol w="5809129">
                  <a:extLst>
                    <a:ext uri="{9D8B030D-6E8A-4147-A177-3AD203B41FA5}">
                      <a16:colId xmlns:a16="http://schemas.microsoft.com/office/drawing/2014/main" val="1327624547"/>
                    </a:ext>
                  </a:extLst>
                </a:gridCol>
              </a:tblGrid>
              <a:tr h="7620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Total confirmed cases so far</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Total cases per 100,000 population</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Confirmed cases swabbed on most recent complete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Most recent complete 7 days (27-May-2-June)</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Previous 7 days (20-May-26-May)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Rate of growth in cases</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New cases per 100,000 population by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89995368"/>
                  </a:ext>
                </a:extLst>
              </a:tr>
              <a:tr h="203200">
                <a:tc>
                  <a:txBody>
                    <a:bodyPr/>
                    <a:lstStyle/>
                    <a:p>
                      <a:pPr algn="l" fontAlgn="b"/>
                      <a:r>
                        <a:rPr lang="en-GB" sz="1000" b="0" i="0" u="none" strike="noStrike">
                          <a:solidFill>
                            <a:srgbClr val="000000"/>
                          </a:solidFill>
                          <a:effectLst/>
                          <a:latin typeface="Calibri" panose="020F0502020204030204" pitchFamily="34" charset="0"/>
                        </a:rPr>
                        <a:t>Brighton and Hove</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468</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161</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107.2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103.1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noFill/>
                      <a:prstDash val="solid"/>
                      <a:round/>
                      <a:headEnd type="none" w="med" len="med"/>
                      <a:tailEnd type="none" w="med" len="med"/>
                    </a:lnT>
                    <a:lnB>
                      <a:noFill/>
                    </a:lnB>
                  </a:tcPr>
                </a:tc>
                <a:extLst>
                  <a:ext uri="{0D108BD9-81ED-4DB2-BD59-A6C34878D82A}">
                    <a16:rowId xmlns:a16="http://schemas.microsoft.com/office/drawing/2014/main" val="1861696985"/>
                  </a:ext>
                </a:extLst>
              </a:tr>
              <a:tr h="203200">
                <a:tc>
                  <a:txBody>
                    <a:bodyPr/>
                    <a:lstStyle/>
                    <a:p>
                      <a:pPr algn="l" fontAlgn="b"/>
                      <a:r>
                        <a:rPr lang="en-GB" sz="1000" b="0" i="0" u="none" strike="noStrike">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734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208.8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82.7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24419070"/>
                  </a:ext>
                </a:extLst>
              </a:tr>
              <a:tr h="203200">
                <a:tc>
                  <a:txBody>
                    <a:bodyPr/>
                    <a:lstStyle/>
                    <a:p>
                      <a:pPr algn="l" fontAlgn="b"/>
                      <a:r>
                        <a:rPr lang="en-GB" sz="1000" b="0" i="0" u="none" strike="noStrike">
                          <a:solidFill>
                            <a:srgbClr val="000000"/>
                          </a:solidFill>
                          <a:effectLst/>
                          <a:latin typeface="Calibri" panose="020F0502020204030204" pitchFamily="34" charset="0"/>
                        </a:rPr>
                        <a:t>Eastbourne</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588.1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323.1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12724086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352.6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55.1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732319122"/>
                  </a:ext>
                </a:extLst>
              </a:tr>
              <a:tr h="203200">
                <a:tc>
                  <a:txBody>
                    <a:bodyPr/>
                    <a:lstStyle/>
                    <a:p>
                      <a:pPr algn="l" fontAlgn="b"/>
                      <a:r>
                        <a:rPr lang="en-GB" sz="1000" b="0" i="0" u="none" strike="noStrike">
                          <a:solidFill>
                            <a:srgbClr val="000000"/>
                          </a:solidFill>
                          <a:effectLst/>
                          <a:latin typeface="Calibri" panose="020F0502020204030204" pitchFamily="34" charset="0"/>
                        </a:rPr>
                        <a:t>Lewes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146.1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66.6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87057972"/>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208.1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50.7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545580077"/>
                  </a:ext>
                </a:extLst>
              </a:tr>
              <a:tr h="203200">
                <a:tc>
                  <a:txBody>
                    <a:bodyPr/>
                    <a:lstStyle/>
                    <a:p>
                      <a:pPr algn="l" fontAlgn="b"/>
                      <a:r>
                        <a:rPr lang="en-GB" sz="1000" b="0" i="0" u="none" strike="noStrike">
                          <a:solidFill>
                            <a:srgbClr val="000000"/>
                          </a:solidFill>
                          <a:effectLst/>
                          <a:latin typeface="Calibri" panose="020F0502020204030204" pitchFamily="34" charset="0"/>
                        </a:rPr>
                        <a:t>Wealden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181.6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90.6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281854173"/>
                  </a:ext>
                </a:extLst>
              </a:tr>
              <a:tr h="203200">
                <a:tc>
                  <a:txBody>
                    <a:bodyPr/>
                    <a:lstStyle/>
                    <a:p>
                      <a:pPr algn="l" fontAlgn="b"/>
                      <a:r>
                        <a:rPr lang="en-GB" sz="1000" b="0" i="0" u="none" strike="noStrike">
                          <a:solidFill>
                            <a:srgbClr val="000000"/>
                          </a:solidFill>
                          <a:effectLst/>
                          <a:latin typeface="Calibri" panose="020F0502020204030204" pitchFamily="34" charset="0"/>
                        </a:rPr>
                        <a:t>West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1,337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585.5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335.4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1"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85013407"/>
                  </a:ext>
                </a:extLst>
              </a:tr>
              <a:tr h="203200">
                <a:tc>
                  <a:txBody>
                    <a:bodyPr/>
                    <a:lstStyle/>
                    <a:p>
                      <a:pPr algn="l" fontAlgn="b"/>
                      <a:r>
                        <a:rPr lang="en-GB" sz="1000" b="0" i="0" u="none" strike="noStrike">
                          <a:solidFill>
                            <a:srgbClr val="000000"/>
                          </a:solidFill>
                          <a:effectLst/>
                          <a:latin typeface="Calibri" panose="020F0502020204030204" pitchFamily="34" charset="0"/>
                        </a:rPr>
                        <a:t>Adur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637.2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378.5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802207202"/>
                  </a:ext>
                </a:extLst>
              </a:tr>
              <a:tr h="203200">
                <a:tc>
                  <a:txBody>
                    <a:bodyPr/>
                    <a:lstStyle/>
                    <a:p>
                      <a:pPr algn="l" fontAlgn="b"/>
                      <a:r>
                        <a:rPr lang="en-GB" sz="1000" b="0" i="0" u="none" strike="noStrike">
                          <a:solidFill>
                            <a:srgbClr val="000000"/>
                          </a:solidFill>
                          <a:effectLst/>
                          <a:latin typeface="Calibri" panose="020F0502020204030204" pitchFamily="34" charset="0"/>
                        </a:rPr>
                        <a:t>Arun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528.9 days</a:t>
                      </a:r>
                    </a:p>
                  </a:txBody>
                  <a:tcPr marL="9525" marR="9525" marT="9525" marB="0">
                    <a:lnL>
                      <a:noFill/>
                    </a:lnL>
                    <a:lnR>
                      <a:noFill/>
                    </a:lnR>
                    <a:lnT>
                      <a:noFill/>
                    </a:lnT>
                    <a:lnB>
                      <a:noFill/>
                    </a:lnB>
                  </a:tcPr>
                </a:tc>
                <a:tc>
                  <a:txBody>
                    <a:bodyPr/>
                    <a:lstStyle/>
                    <a:p>
                      <a:pPr algn="l" fontAlgn="b"/>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744225662"/>
                  </a:ext>
                </a:extLst>
              </a:tr>
              <a:tr h="203200">
                <a:tc>
                  <a:txBody>
                    <a:bodyPr/>
                    <a:lstStyle/>
                    <a:p>
                      <a:pPr algn="l" fontAlgn="b"/>
                      <a:r>
                        <a:rPr lang="en-GB" sz="1000" b="0" i="0" u="none" strike="noStrike">
                          <a:solidFill>
                            <a:srgbClr val="000000"/>
                          </a:solidFill>
                          <a:effectLst/>
                          <a:latin typeface="Calibri" panose="020F0502020204030204" pitchFamily="34" charset="0"/>
                        </a:rPr>
                        <a:t>Chichester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l" fontAlgn="b"/>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984994879"/>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677.7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210.6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22672880"/>
                  </a:ext>
                </a:extLst>
              </a:tr>
              <a:tr h="203200">
                <a:tc>
                  <a:txBody>
                    <a:bodyPr/>
                    <a:lstStyle/>
                    <a:p>
                      <a:pPr algn="l" fontAlgn="b"/>
                      <a:r>
                        <a:rPr lang="en-GB" sz="1000" b="0" i="0" u="none" strike="noStrike">
                          <a:solidFill>
                            <a:srgbClr val="000000"/>
                          </a:solidFill>
                          <a:effectLst/>
                          <a:latin typeface="Calibri" panose="020F0502020204030204" pitchFamily="34" charset="0"/>
                        </a:rPr>
                        <a:t>Horsham</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313.0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401.7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2906164965"/>
                  </a:ext>
                </a:extLst>
              </a:tr>
              <a:tr h="203200">
                <a:tc>
                  <a:txBody>
                    <a:bodyPr/>
                    <a:lstStyle/>
                    <a:p>
                      <a:pPr algn="l" fontAlgn="b"/>
                      <a:r>
                        <a:rPr lang="en-GB" sz="1000" b="0" i="0" u="none" strike="noStrike">
                          <a:solidFill>
                            <a:srgbClr val="000000"/>
                          </a:solidFill>
                          <a:effectLst/>
                          <a:latin typeface="Calibri" panose="020F0502020204030204" pitchFamily="34" charset="0"/>
                        </a:rPr>
                        <a:t>Mid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507.3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275.6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46907257"/>
                  </a:ext>
                </a:extLst>
              </a:tr>
              <a:tr h="203200">
                <a:tc>
                  <a:txBody>
                    <a:bodyPr/>
                    <a:lstStyle/>
                    <a:p>
                      <a:pPr algn="l" fontAlgn="b"/>
                      <a:r>
                        <a:rPr lang="en-GB" sz="1000" b="0" i="0" u="none" strike="noStrike">
                          <a:solidFill>
                            <a:srgbClr val="000000"/>
                          </a:solidFill>
                          <a:effectLst/>
                          <a:latin typeface="Calibri" panose="020F0502020204030204" pitchFamily="34" charset="0"/>
                        </a:rPr>
                        <a:t>Worthing</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381.2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258.4 days</a:t>
                      </a:r>
                    </a:p>
                  </a:txBody>
                  <a:tcPr marL="9525" marR="9525" marT="9525" marB="0">
                    <a:lnL>
                      <a:noFill/>
                    </a:lnL>
                    <a:lnR>
                      <a:noFill/>
                    </a:lnR>
                    <a:lnT>
                      <a:noFill/>
                    </a:lnT>
                    <a:lnB>
                      <a:noFill/>
                    </a:lnB>
                  </a:tcPr>
                </a:tc>
                <a:tc>
                  <a:txBody>
                    <a:bodyPr/>
                    <a:lstStyle/>
                    <a:p>
                      <a:pPr algn="l"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02039250"/>
                  </a:ext>
                </a:extLst>
              </a:tr>
              <a:tr h="203200">
                <a:tc>
                  <a:txBody>
                    <a:bodyPr/>
                    <a:lstStyle/>
                    <a:p>
                      <a:pPr algn="l" fontAlgn="b"/>
                      <a:r>
                        <a:rPr lang="en-GB" sz="1000" b="0" i="0" u="none" strike="noStrike">
                          <a:solidFill>
                            <a:srgbClr val="000000"/>
                          </a:solidFill>
                          <a:effectLst/>
                          <a:latin typeface="Calibri" panose="020F0502020204030204" pitchFamily="34" charset="0"/>
                        </a:rPr>
                        <a:t>South East region</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22,013</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241</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79</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290.9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185.9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l"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336254220"/>
                  </a:ext>
                </a:extLst>
              </a:tr>
              <a:tr h="203200">
                <a:tc>
                  <a:txBody>
                    <a:bodyPr/>
                    <a:lstStyle/>
                    <a:p>
                      <a:pPr algn="l" fontAlgn="b"/>
                      <a:r>
                        <a:rPr lang="en-GB" sz="1000" b="0" i="0" u="none" strike="noStrike">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155,000</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277</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465</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268.2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194.5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85134562"/>
                  </a:ext>
                </a:extLst>
              </a:tr>
            </a:tbl>
          </a:graphicData>
        </a:graphic>
      </p:graphicFrame>
      <p:pic>
        <p:nvPicPr>
          <p:cNvPr id="8" name="Picture 7">
            <a:extLst>
              <a:ext uri="{FF2B5EF4-FFF2-40B4-BE49-F238E27FC236}">
                <a16:creationId xmlns:a16="http://schemas.microsoft.com/office/drawing/2014/main" id="{8613B75A-ABCB-DE46-ACAF-7689F7EBA2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4678" y="6288037"/>
            <a:ext cx="7638624" cy="423807"/>
          </a:xfrm>
          <a:prstGeom prst="rect">
            <a:avLst/>
          </a:prstGeom>
        </p:spPr>
      </p:pic>
      <p:pic>
        <p:nvPicPr>
          <p:cNvPr id="14" name="Picture 13">
            <a:extLst>
              <a:ext uri="{FF2B5EF4-FFF2-40B4-BE49-F238E27FC236}">
                <a16:creationId xmlns:a16="http://schemas.microsoft.com/office/drawing/2014/main" id="{2340BB2B-F657-B94C-938A-A92CCDABCDE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377828" y="2245656"/>
            <a:ext cx="5449821" cy="4007222"/>
          </a:xfrm>
          <a:prstGeom prst="rect">
            <a:avLst/>
          </a:prstGeom>
        </p:spPr>
      </p:pic>
      <p:cxnSp>
        <p:nvCxnSpPr>
          <p:cNvPr id="16" name="Straight Connector 15">
            <a:extLst>
              <a:ext uri="{FF2B5EF4-FFF2-40B4-BE49-F238E27FC236}">
                <a16:creationId xmlns:a16="http://schemas.microsoft.com/office/drawing/2014/main" id="{5B9E928A-184B-294B-BD8E-3F0F9719F243}"/>
              </a:ext>
            </a:extLst>
          </p:cNvPr>
          <p:cNvCxnSpPr>
            <a:cxnSpLocks/>
          </p:cNvCxnSpPr>
          <p:nvPr/>
        </p:nvCxnSpPr>
        <p:spPr>
          <a:xfrm>
            <a:off x="216992" y="2272550"/>
            <a:ext cx="11723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716620-9819-FD43-A302-3C4E9613970B}"/>
              </a:ext>
            </a:extLst>
          </p:cNvPr>
          <p:cNvCxnSpPr>
            <a:cxnSpLocks/>
          </p:cNvCxnSpPr>
          <p:nvPr/>
        </p:nvCxnSpPr>
        <p:spPr>
          <a:xfrm flipV="1">
            <a:off x="216992" y="5742594"/>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693E220-B4D8-9D46-9C79-EBB61FD9FD7F}"/>
              </a:ext>
            </a:extLst>
          </p:cNvPr>
          <p:cNvCxnSpPr>
            <a:cxnSpLocks/>
          </p:cNvCxnSpPr>
          <p:nvPr/>
        </p:nvCxnSpPr>
        <p:spPr>
          <a:xfrm flipV="1">
            <a:off x="234002" y="6275292"/>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2F03214-2E08-FB46-A04D-FFC6472822F3}"/>
              </a:ext>
            </a:extLst>
          </p:cNvPr>
          <p:cNvSpPr txBox="1"/>
          <p:nvPr/>
        </p:nvSpPr>
        <p:spPr>
          <a:xfrm>
            <a:off x="115737" y="30879"/>
            <a:ext cx="8522269" cy="338554"/>
          </a:xfrm>
          <a:prstGeom prst="rect">
            <a:avLst/>
          </a:prstGeom>
          <a:noFill/>
        </p:spPr>
        <p:txBody>
          <a:bodyPr wrap="none" rtlCol="0">
            <a:spAutoFit/>
          </a:bodyPr>
          <a:lstStyle/>
          <a:p>
            <a:r>
              <a:rPr lang="en-GB" sz="1600" b="1" dirty="0"/>
              <a:t>Summary of new confirmed Covid-19 cases per 100,000 population (all ages); 30 January to 7 June</a:t>
            </a:r>
          </a:p>
        </p:txBody>
      </p:sp>
      <p:sp>
        <p:nvSpPr>
          <p:cNvPr id="23" name="Rectangle 22">
            <a:extLst>
              <a:ext uri="{FF2B5EF4-FFF2-40B4-BE49-F238E27FC236}">
                <a16:creationId xmlns:a16="http://schemas.microsoft.com/office/drawing/2014/main" id="{C31FBED2-73EB-2748-B6C2-4FEA1897C27E}"/>
              </a:ext>
            </a:extLst>
          </p:cNvPr>
          <p:cNvSpPr/>
          <p:nvPr/>
        </p:nvSpPr>
        <p:spPr>
          <a:xfrm>
            <a:off x="115737" y="285027"/>
            <a:ext cx="11723996" cy="1200329"/>
          </a:xfrm>
          <a:prstGeom prst="rect">
            <a:avLst/>
          </a:prstGeom>
        </p:spPr>
        <p:txBody>
          <a:bodyPr wrap="square">
            <a:spAutoFit/>
          </a:bodyPr>
          <a:lstStyle/>
          <a:p>
            <a:r>
              <a:rPr lang="en-GB" sz="1200" dirty="0"/>
              <a:t>Data are back dated and revised such that every lab-confirmed case is attributed to the date at which the specimen was taken, which means the outbreak starts on different dates for different areas. The first specimens for a confirmed Covid-19 infection were taken on January 30th 2020.</a:t>
            </a:r>
          </a:p>
          <a:p>
            <a:endParaRPr lang="en-GB" sz="1200" dirty="0"/>
          </a:p>
          <a:p>
            <a:r>
              <a:rPr lang="en-GB" sz="1200" dirty="0"/>
              <a:t>The latest available data in this analysis are for </a:t>
            </a:r>
            <a:r>
              <a:rPr lang="en-GB" sz="1200" b="1" dirty="0"/>
              <a:t>Sun 7 June</a:t>
            </a:r>
            <a:r>
              <a:rPr lang="en-GB" sz="1200" dirty="0"/>
              <a:t>. However, as data for recent days are likely to change significantly, only data up to </a:t>
            </a:r>
            <a:r>
              <a:rPr lang="en-GB" sz="1200" b="1" dirty="0"/>
              <a:t>Tue 2 June </a:t>
            </a:r>
            <a:r>
              <a:rPr lang="en-GB" sz="1200" dirty="0"/>
              <a:t>should be treated as complete. The cumulative cases are taken from the most recently available date, although number of confirmed cases in a single day (a proxy for new cases) is taken from six days prior (latest complete date).</a:t>
            </a:r>
          </a:p>
        </p:txBody>
      </p:sp>
      <p:sp>
        <p:nvSpPr>
          <p:cNvPr id="10" name="TextBox 9">
            <a:extLst>
              <a:ext uri="{FF2B5EF4-FFF2-40B4-BE49-F238E27FC236}">
                <a16:creationId xmlns:a16="http://schemas.microsoft.com/office/drawing/2014/main" id="{31160A68-B07D-964C-BA55-1CA88586EEA8}"/>
              </a:ext>
            </a:extLst>
          </p:cNvPr>
          <p:cNvSpPr txBox="1"/>
          <p:nvPr/>
        </p:nvSpPr>
        <p:spPr>
          <a:xfrm>
            <a:off x="216993" y="6322192"/>
            <a:ext cx="3917686" cy="400110"/>
          </a:xfrm>
          <a:prstGeom prst="rect">
            <a:avLst/>
          </a:prstGeom>
          <a:noFill/>
        </p:spPr>
        <p:txBody>
          <a:bodyPr wrap="square" rtlCol="0">
            <a:spAutoFit/>
          </a:bodyPr>
          <a:lstStyle/>
          <a:p>
            <a:r>
              <a:rPr lang="en-GB" sz="1000" i="1" dirty="0">
                <a:solidFill>
                  <a:srgbClr val="FF0000"/>
                </a:solidFill>
              </a:rPr>
              <a:t>*There were no new cases reported in Arun or Chichester in the most recent complete days and as such the doubling time is not calculated.</a:t>
            </a:r>
          </a:p>
        </p:txBody>
      </p:sp>
    </p:spTree>
    <p:extLst>
      <p:ext uri="{BB962C8B-B14F-4D97-AF65-F5344CB8AC3E}">
        <p14:creationId xmlns:p14="http://schemas.microsoft.com/office/powerpoint/2010/main" val="3024045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80"/>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826994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2411438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865" y="295835"/>
            <a:ext cx="11236176" cy="6266329"/>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4343305" cy="307777"/>
          </a:xfrm>
          <a:prstGeom prst="rect">
            <a:avLst/>
          </a:prstGeom>
          <a:noFill/>
        </p:spPr>
        <p:txBody>
          <a:bodyPr wrap="none" rtlCol="0">
            <a:spAutoFit/>
          </a:bodyPr>
          <a:lstStyle/>
          <a:p>
            <a:r>
              <a:rPr lang="en-US" sz="1400" b="1" dirty="0"/>
              <a:t>All cause mortality; occurring 01/03/2020 – 17/04/2020</a:t>
            </a:r>
          </a:p>
        </p:txBody>
      </p:sp>
    </p:spTree>
    <p:extLst>
      <p:ext uri="{BB962C8B-B14F-4D97-AF65-F5344CB8AC3E}">
        <p14:creationId xmlns:p14="http://schemas.microsoft.com/office/powerpoint/2010/main" val="21073384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1464" y="4188358"/>
            <a:ext cx="7809890" cy="2684650"/>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942202444"/>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59</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27 per 100,000 ESP, 95% CI: 20-35</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114</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 per 100,000 ESP, 95% CI: 12-17</a:t>
                      </a:r>
                    </a:p>
                  </a:txBody>
                  <a:tcPr marL="9525" marR="9525" marT="9525" marB="0" anchor="b">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 per 100,000 ESP, 95% CI: 2-14</a:t>
                      </a:r>
                    </a:p>
                  </a:txBody>
                  <a:tcPr marL="9525" marR="9525" marT="9525" marB="0" anchor="b">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 per 100,000 ESP, 95% CI: 17-33</a:t>
                      </a:r>
                    </a:p>
                  </a:txBody>
                  <a:tcPr marL="9525" marR="9525" marT="9525" marB="0" anchor="b">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4-14</a:t>
                      </a:r>
                    </a:p>
                  </a:txBody>
                  <a:tcPr marL="9525" marR="9525" marT="9525" marB="0" anchor="b">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11-22</a:t>
                      </a:r>
                    </a:p>
                  </a:txBody>
                  <a:tcPr marL="9525" marR="9525" marT="9525" marB="0" anchor="b">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193</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18 per 100,000 ESP, 95% CI: 16-21</a:t>
                      </a:r>
                    </a:p>
                  </a:txBody>
                  <a:tcPr marL="9525" marR="9525" marT="9525" marB="0" anchor="b">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6-23</a:t>
                      </a:r>
                    </a:p>
                  </a:txBody>
                  <a:tcPr marL="9525" marR="9525" marT="9525" marB="0" anchor="b">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5-13</a:t>
                      </a:r>
                    </a:p>
                  </a:txBody>
                  <a:tcPr marL="9525" marR="9525" marT="9525" marB="0" anchor="b">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 per 100,000 ESP, 95% CI: 22-48</a:t>
                      </a:r>
                    </a:p>
                  </a:txBody>
                  <a:tcPr marL="9525" marR="9525" marT="9525" marB="0" anchor="b">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 per 100,000 ESP, 95% CI: 12-26</a:t>
                      </a:r>
                    </a:p>
                  </a:txBody>
                  <a:tcPr marL="9525" marR="9525" marT="9525" marB="0" anchor="b">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 per 100,000 ESP, 95% CI: 28-47</a:t>
                      </a:r>
                    </a:p>
                  </a:txBody>
                  <a:tcPr marL="9525" marR="9525" marT="9525" marB="0" anchor="b">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7-19</a:t>
                      </a:r>
                    </a:p>
                  </a:txBody>
                  <a:tcPr marL="9525" marR="9525" marT="9525" marB="0" anchor="b">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2,508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 per 100,000 ESP, 95% CI: 26-28</a:t>
                      </a:r>
                    </a:p>
                  </a:txBody>
                  <a:tcPr marL="9525" marR="9525" marT="9525" marB="0" anchor="b">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19,315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37 per 100,000 ESP, 95% CI: 36-37</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3963511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16354341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3" y="651110"/>
            <a:ext cx="9630016"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1700640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5" y="295835"/>
            <a:ext cx="11236176"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1783523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3752983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sp>
        <p:nvSpPr>
          <p:cNvPr id="13" name="TextBox 12">
            <a:extLst>
              <a:ext uri="{FF2B5EF4-FFF2-40B4-BE49-F238E27FC236}">
                <a16:creationId xmlns:a16="http://schemas.microsoft.com/office/drawing/2014/main" id="{3F4DABDD-18C4-0744-8CFC-F38BCF582EC8}"/>
              </a:ext>
            </a:extLst>
          </p:cNvPr>
          <p:cNvSpPr txBox="1"/>
          <p:nvPr/>
        </p:nvSpPr>
        <p:spPr>
          <a:xfrm>
            <a:off x="310101" y="689148"/>
            <a:ext cx="5406887" cy="738664"/>
          </a:xfrm>
          <a:prstGeom prst="rect">
            <a:avLst/>
          </a:prstGeom>
          <a:noFill/>
        </p:spPr>
        <p:txBody>
          <a:bodyPr wrap="square" rtlCol="0">
            <a:spAutoFit/>
          </a:bodyPr>
          <a:lstStyle/>
          <a:p>
            <a:pPr marL="285750" indent="-285750">
              <a:buFont typeface="Arial" panose="020B0604020202020204" pitchFamily="34" charset="0"/>
              <a:buChar char="•"/>
            </a:pPr>
            <a:r>
              <a:rPr lang="en-GB" sz="1400" dirty="0"/>
              <a:t>In Brighton and Hove, in the week ending 29</a:t>
            </a:r>
            <a:r>
              <a:rPr lang="en-GB" sz="1400" baseline="30000" dirty="0"/>
              <a:t>th</a:t>
            </a:r>
            <a:r>
              <a:rPr lang="en-GB" sz="1400" dirty="0"/>
              <a:t> May, the number of deaths was highest in hospitals. The total number of deaths occurring in this week and registered by the 30</a:t>
            </a:r>
            <a:r>
              <a:rPr lang="en-GB" sz="1400" baseline="30000" dirty="0"/>
              <a:t>th</a:t>
            </a:r>
            <a:r>
              <a:rPr lang="en-GB" sz="1400" dirty="0"/>
              <a:t> May is 34.</a:t>
            </a:r>
          </a:p>
        </p:txBody>
      </p:sp>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4473" y="1930566"/>
            <a:ext cx="6095997" cy="3104443"/>
          </a:xfrm>
          <a:prstGeom prst="rect">
            <a:avLst/>
          </a:prstGeom>
        </p:spPr>
      </p:pic>
      <p:graphicFrame>
        <p:nvGraphicFramePr>
          <p:cNvPr id="17" name="Table 16">
            <a:extLst>
              <a:ext uri="{FF2B5EF4-FFF2-40B4-BE49-F238E27FC236}">
                <a16:creationId xmlns:a16="http://schemas.microsoft.com/office/drawing/2014/main" id="{95B3783E-4A16-1E44-81BE-F3F9C3425D60}"/>
              </a:ext>
            </a:extLst>
          </p:cNvPr>
          <p:cNvGraphicFramePr>
            <a:graphicFrameLocks noGrp="1"/>
          </p:cNvGraphicFramePr>
          <p:nvPr>
            <p:extLst>
              <p:ext uri="{D42A27DB-BD31-4B8C-83A1-F6EECF244321}">
                <p14:modId xmlns:p14="http://schemas.microsoft.com/office/powerpoint/2010/main" val="2683178464"/>
              </p:ext>
            </p:extLst>
          </p:nvPr>
        </p:nvGraphicFramePr>
        <p:xfrm>
          <a:off x="370913" y="5163671"/>
          <a:ext cx="11405078" cy="1440327"/>
        </p:xfrm>
        <a:graphic>
          <a:graphicData uri="http://schemas.openxmlformats.org/drawingml/2006/table">
            <a:tbl>
              <a:tblPr/>
              <a:tblGrid>
                <a:gridCol w="651720">
                  <a:extLst>
                    <a:ext uri="{9D8B030D-6E8A-4147-A177-3AD203B41FA5}">
                      <a16:colId xmlns:a16="http://schemas.microsoft.com/office/drawing/2014/main" val="1998575075"/>
                    </a:ext>
                  </a:extLst>
                </a:gridCol>
                <a:gridCol w="488789">
                  <a:extLst>
                    <a:ext uri="{9D8B030D-6E8A-4147-A177-3AD203B41FA5}">
                      <a16:colId xmlns:a16="http://schemas.microsoft.com/office/drawing/2014/main" val="4082139058"/>
                    </a:ext>
                  </a:extLst>
                </a:gridCol>
                <a:gridCol w="488789">
                  <a:extLst>
                    <a:ext uri="{9D8B030D-6E8A-4147-A177-3AD203B41FA5}">
                      <a16:colId xmlns:a16="http://schemas.microsoft.com/office/drawing/2014/main" val="1877115370"/>
                    </a:ext>
                  </a:extLst>
                </a:gridCol>
                <a:gridCol w="488789">
                  <a:extLst>
                    <a:ext uri="{9D8B030D-6E8A-4147-A177-3AD203B41FA5}">
                      <a16:colId xmlns:a16="http://schemas.microsoft.com/office/drawing/2014/main" val="696609331"/>
                    </a:ext>
                  </a:extLst>
                </a:gridCol>
                <a:gridCol w="488789">
                  <a:extLst>
                    <a:ext uri="{9D8B030D-6E8A-4147-A177-3AD203B41FA5}">
                      <a16:colId xmlns:a16="http://schemas.microsoft.com/office/drawing/2014/main" val="945435690"/>
                    </a:ext>
                  </a:extLst>
                </a:gridCol>
                <a:gridCol w="488789">
                  <a:extLst>
                    <a:ext uri="{9D8B030D-6E8A-4147-A177-3AD203B41FA5}">
                      <a16:colId xmlns:a16="http://schemas.microsoft.com/office/drawing/2014/main" val="4099392816"/>
                    </a:ext>
                  </a:extLst>
                </a:gridCol>
                <a:gridCol w="488789">
                  <a:extLst>
                    <a:ext uri="{9D8B030D-6E8A-4147-A177-3AD203B41FA5}">
                      <a16:colId xmlns:a16="http://schemas.microsoft.com/office/drawing/2014/main" val="2492613715"/>
                    </a:ext>
                  </a:extLst>
                </a:gridCol>
                <a:gridCol w="488789">
                  <a:extLst>
                    <a:ext uri="{9D8B030D-6E8A-4147-A177-3AD203B41FA5}">
                      <a16:colId xmlns:a16="http://schemas.microsoft.com/office/drawing/2014/main" val="4065020466"/>
                    </a:ext>
                  </a:extLst>
                </a:gridCol>
                <a:gridCol w="488789">
                  <a:extLst>
                    <a:ext uri="{9D8B030D-6E8A-4147-A177-3AD203B41FA5}">
                      <a16:colId xmlns:a16="http://schemas.microsoft.com/office/drawing/2014/main" val="1865002551"/>
                    </a:ext>
                  </a:extLst>
                </a:gridCol>
                <a:gridCol w="488789">
                  <a:extLst>
                    <a:ext uri="{9D8B030D-6E8A-4147-A177-3AD203B41FA5}">
                      <a16:colId xmlns:a16="http://schemas.microsoft.com/office/drawing/2014/main" val="3813846355"/>
                    </a:ext>
                  </a:extLst>
                </a:gridCol>
                <a:gridCol w="488789">
                  <a:extLst>
                    <a:ext uri="{9D8B030D-6E8A-4147-A177-3AD203B41FA5}">
                      <a16:colId xmlns:a16="http://schemas.microsoft.com/office/drawing/2014/main" val="234630756"/>
                    </a:ext>
                  </a:extLst>
                </a:gridCol>
                <a:gridCol w="488789">
                  <a:extLst>
                    <a:ext uri="{9D8B030D-6E8A-4147-A177-3AD203B41FA5}">
                      <a16:colId xmlns:a16="http://schemas.microsoft.com/office/drawing/2014/main" val="3725478471"/>
                    </a:ext>
                  </a:extLst>
                </a:gridCol>
                <a:gridCol w="488789">
                  <a:extLst>
                    <a:ext uri="{9D8B030D-6E8A-4147-A177-3AD203B41FA5}">
                      <a16:colId xmlns:a16="http://schemas.microsoft.com/office/drawing/2014/main" val="2828013913"/>
                    </a:ext>
                  </a:extLst>
                </a:gridCol>
                <a:gridCol w="488789">
                  <a:extLst>
                    <a:ext uri="{9D8B030D-6E8A-4147-A177-3AD203B41FA5}">
                      <a16:colId xmlns:a16="http://schemas.microsoft.com/office/drawing/2014/main" val="2637868432"/>
                    </a:ext>
                  </a:extLst>
                </a:gridCol>
                <a:gridCol w="488789">
                  <a:extLst>
                    <a:ext uri="{9D8B030D-6E8A-4147-A177-3AD203B41FA5}">
                      <a16:colId xmlns:a16="http://schemas.microsoft.com/office/drawing/2014/main" val="1956483777"/>
                    </a:ext>
                  </a:extLst>
                </a:gridCol>
                <a:gridCol w="488789">
                  <a:extLst>
                    <a:ext uri="{9D8B030D-6E8A-4147-A177-3AD203B41FA5}">
                      <a16:colId xmlns:a16="http://schemas.microsoft.com/office/drawing/2014/main" val="1653521048"/>
                    </a:ext>
                  </a:extLst>
                </a:gridCol>
                <a:gridCol w="488789">
                  <a:extLst>
                    <a:ext uri="{9D8B030D-6E8A-4147-A177-3AD203B41FA5}">
                      <a16:colId xmlns:a16="http://schemas.microsoft.com/office/drawing/2014/main" val="2665635879"/>
                    </a:ext>
                  </a:extLst>
                </a:gridCol>
                <a:gridCol w="488789">
                  <a:extLst>
                    <a:ext uri="{9D8B030D-6E8A-4147-A177-3AD203B41FA5}">
                      <a16:colId xmlns:a16="http://schemas.microsoft.com/office/drawing/2014/main" val="2210826613"/>
                    </a:ext>
                  </a:extLst>
                </a:gridCol>
                <a:gridCol w="488789">
                  <a:extLst>
                    <a:ext uri="{9D8B030D-6E8A-4147-A177-3AD203B41FA5}">
                      <a16:colId xmlns:a16="http://schemas.microsoft.com/office/drawing/2014/main" val="1066874851"/>
                    </a:ext>
                  </a:extLst>
                </a:gridCol>
                <a:gridCol w="488789">
                  <a:extLst>
                    <a:ext uri="{9D8B030D-6E8A-4147-A177-3AD203B41FA5}">
                      <a16:colId xmlns:a16="http://schemas.microsoft.com/office/drawing/2014/main" val="1570344299"/>
                    </a:ext>
                  </a:extLst>
                </a:gridCol>
                <a:gridCol w="488789">
                  <a:extLst>
                    <a:ext uri="{9D8B030D-6E8A-4147-A177-3AD203B41FA5}">
                      <a16:colId xmlns:a16="http://schemas.microsoft.com/office/drawing/2014/main" val="3799185299"/>
                    </a:ext>
                  </a:extLst>
                </a:gridCol>
                <a:gridCol w="488789">
                  <a:extLst>
                    <a:ext uri="{9D8B030D-6E8A-4147-A177-3AD203B41FA5}">
                      <a16:colId xmlns:a16="http://schemas.microsoft.com/office/drawing/2014/main" val="577733187"/>
                    </a:ext>
                  </a:extLst>
                </a:gridCol>
                <a:gridCol w="488789">
                  <a:extLst>
                    <a:ext uri="{9D8B030D-6E8A-4147-A177-3AD203B41FA5}">
                      <a16:colId xmlns:a16="http://schemas.microsoft.com/office/drawing/2014/main" val="2851271479"/>
                    </a:ext>
                  </a:extLst>
                </a:gridCol>
              </a:tblGrid>
              <a:tr h="392817">
                <a:tc>
                  <a:txBody>
                    <a:bodyPr/>
                    <a:lstStyle/>
                    <a:p>
                      <a:pPr algn="l" fontAlgn="t"/>
                      <a:r>
                        <a:rPr lang="en-GB" sz="9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28</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6</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13</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8</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15</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22</a:t>
                      </a:r>
                      <a:r>
                        <a:rPr lang="en-GB" sz="900" b="1" i="0" u="none" strike="noStrike" baseline="30000" dirty="0">
                          <a:solidFill>
                            <a:srgbClr val="000000"/>
                          </a:solidFill>
                          <a:effectLst/>
                          <a:latin typeface="Calibri" panose="020F0502020204030204" pitchFamily="34" charset="0"/>
                        </a:rPr>
                        <a:t>nd</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29</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9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9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9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9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9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783489" cy="307777"/>
          </a:xfrm>
          <a:prstGeom prst="rect">
            <a:avLst/>
          </a:prstGeom>
          <a:noFill/>
        </p:spPr>
        <p:txBody>
          <a:bodyPr wrap="none" rtlCol="0">
            <a:spAutoFit/>
          </a:bodyPr>
          <a:lstStyle/>
          <a:p>
            <a:r>
              <a:rPr lang="en-US" sz="1400" b="1" dirty="0"/>
              <a:t>All cause mortality; Brighton and Hove; week ending 29</a:t>
            </a:r>
            <a:r>
              <a:rPr lang="en-US" sz="1400" b="1" baseline="30000" dirty="0"/>
              <a:t>th</a:t>
            </a:r>
            <a:r>
              <a:rPr lang="en-US" sz="1400" b="1" dirty="0"/>
              <a:t> May</a:t>
            </a:r>
          </a:p>
        </p:txBody>
      </p:sp>
    </p:spTree>
    <p:extLst>
      <p:ext uri="{BB962C8B-B14F-4D97-AF65-F5344CB8AC3E}">
        <p14:creationId xmlns:p14="http://schemas.microsoft.com/office/powerpoint/2010/main" val="3051014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6</a:t>
            </a:r>
            <a:r>
              <a:rPr lang="en-GB" sz="1200" baseline="30000" dirty="0">
                <a:solidFill>
                  <a:srgbClr val="FF0000"/>
                </a:solidFill>
              </a:rPr>
              <a:t>th</a:t>
            </a:r>
            <a:r>
              <a:rPr lang="en-GB" sz="1200" dirty="0">
                <a:solidFill>
                  <a:srgbClr val="FF0000"/>
                </a:solidFill>
              </a:rPr>
              <a:t> June.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52115" cy="307777"/>
          </a:xfrm>
          <a:prstGeom prst="rect">
            <a:avLst/>
          </a:prstGeom>
          <a:noFill/>
        </p:spPr>
        <p:txBody>
          <a:bodyPr wrap="none" rtlCol="0">
            <a:spAutoFit/>
          </a:bodyPr>
          <a:lstStyle/>
          <a:p>
            <a:r>
              <a:rPr lang="en-US" sz="1400" b="1" dirty="0"/>
              <a:t>Crude rate of Covid-19 mortality in Care Homes; to week ending 29/05/2020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extLst>
              <p:ext uri="{D42A27DB-BD31-4B8C-83A1-F6EECF244321}">
                <p14:modId xmlns:p14="http://schemas.microsoft.com/office/powerpoint/2010/main" val="405036113"/>
              </p:ext>
            </p:extLst>
          </p:nvPr>
        </p:nvGraphicFramePr>
        <p:xfrm>
          <a:off x="7167283" y="4632801"/>
          <a:ext cx="4876799" cy="1717668"/>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5303">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22nd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29th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Tree>
    <p:extLst>
      <p:ext uri="{BB962C8B-B14F-4D97-AF65-F5344CB8AC3E}">
        <p14:creationId xmlns:p14="http://schemas.microsoft.com/office/powerpoint/2010/main" val="342479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E76FC7-B922-7E4D-9C0A-F6F786E12B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3367" y="405726"/>
            <a:ext cx="6096000" cy="2540000"/>
          </a:xfrm>
          <a:prstGeom prst="rect">
            <a:avLst/>
          </a:prstGeom>
        </p:spPr>
      </p:pic>
      <p:pic>
        <p:nvPicPr>
          <p:cNvPr id="5" name="Picture 4">
            <a:extLst>
              <a:ext uri="{FF2B5EF4-FFF2-40B4-BE49-F238E27FC236}">
                <a16:creationId xmlns:a16="http://schemas.microsoft.com/office/drawing/2014/main" id="{D9F95CFE-9800-F443-B951-40A82116CB4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3367" y="3746500"/>
            <a:ext cx="6096000" cy="2540000"/>
          </a:xfrm>
          <a:prstGeom prst="rect">
            <a:avLst/>
          </a:prstGeom>
        </p:spPr>
      </p:pic>
      <p:sp>
        <p:nvSpPr>
          <p:cNvPr id="6" name="TextBox 5">
            <a:extLst>
              <a:ext uri="{FF2B5EF4-FFF2-40B4-BE49-F238E27FC236}">
                <a16:creationId xmlns:a16="http://schemas.microsoft.com/office/drawing/2014/main" id="{2C65CF02-D8C8-AB43-A60B-E069D18B861F}"/>
              </a:ext>
            </a:extLst>
          </p:cNvPr>
          <p:cNvSpPr txBox="1"/>
          <p:nvPr/>
        </p:nvSpPr>
        <p:spPr>
          <a:xfrm>
            <a:off x="6736392" y="405726"/>
            <a:ext cx="4531121" cy="4154984"/>
          </a:xfrm>
          <a:prstGeom prst="rect">
            <a:avLst/>
          </a:prstGeom>
          <a:noFill/>
        </p:spPr>
        <p:txBody>
          <a:bodyPr wrap="square" rtlCol="0">
            <a:spAutoFit/>
          </a:bodyPr>
          <a:lstStyle/>
          <a:p>
            <a:pPr marL="285750" indent="-285750">
              <a:buFont typeface="Arial" panose="020B0604020202020204" pitchFamily="34" charset="0"/>
              <a:buChar char="•"/>
            </a:pPr>
            <a:r>
              <a:rPr lang="en-GB" sz="1200" dirty="0">
                <a:solidFill>
                  <a:schemeClr val="accent1"/>
                </a:solidFill>
              </a:rPr>
              <a:t>As some areas record their first few confirmed cases on different days, the x axis (along the bottom from left to right) has been redrawn to count the number of days since case number 10. </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Starting on case number 10, rather than case number 1, means that the trajectories are more established and potentially showing transmission within an area as opposed to single cases coming into the area.</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In addition, on the bottom plot, the y (vertical) axis has been redrawn to show the cumulative number of confirmed cases on a logarithmic scale to highlight changes in growth (speeding up or slowing down) of infections.</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dirty="0">
                <a:solidFill>
                  <a:schemeClr val="accent1"/>
                </a:solidFill>
              </a:rPr>
              <a:t>A straight line with a steep slope indicates that the diagnosed cases will double in a short period of time whereas a line with a flatter slope suggests that the cases are not growing as quickly and will take much longer to double.</a:t>
            </a:r>
          </a:p>
          <a:p>
            <a:pPr marL="285750" indent="-285750">
              <a:buFont typeface="Arial" panose="020B0604020202020204" pitchFamily="34" charset="0"/>
              <a:buChar char="•"/>
            </a:pPr>
            <a:endParaRPr lang="en-GB" sz="1200" dirty="0">
              <a:solidFill>
                <a:schemeClr val="accent1"/>
              </a:solidFill>
            </a:endParaRPr>
          </a:p>
          <a:p>
            <a:pPr marL="285750" indent="-285750">
              <a:buFont typeface="Arial" panose="020B0604020202020204" pitchFamily="34" charset="0"/>
              <a:buChar char="•"/>
            </a:pPr>
            <a:r>
              <a:rPr lang="en-GB" sz="1200" dirty="0"/>
              <a:t>As at 07 Jun, Brighton and Hove has recorded 468 confirmed Covid-19 cases. This is 18.4% of confirmed cases in Sussex to date.</a:t>
            </a:r>
            <a:endParaRPr lang="en-GB" sz="1400" i="1" dirty="0">
              <a:solidFill>
                <a:schemeClr val="accent1"/>
              </a:solidFill>
            </a:endParaRPr>
          </a:p>
        </p:txBody>
      </p:sp>
    </p:spTree>
    <p:extLst>
      <p:ext uri="{BB962C8B-B14F-4D97-AF65-F5344CB8AC3E}">
        <p14:creationId xmlns:p14="http://schemas.microsoft.com/office/powerpoint/2010/main" val="2942687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on 5</a:t>
            </a:r>
            <a:r>
              <a:rPr lang="en-GB" sz="1400" baseline="30000" dirty="0">
                <a:solidFill>
                  <a:srgbClr val="FF0000"/>
                </a:solidFill>
              </a:rPr>
              <a:t>th</a:t>
            </a:r>
            <a:r>
              <a:rPr lang="en-GB" sz="1400" dirty="0">
                <a:solidFill>
                  <a:srgbClr val="FF0000"/>
                </a:solidFill>
              </a:rPr>
              <a:t> June.</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5</a:t>
            </a:r>
            <a:r>
              <a:rPr lang="en-GB" sz="1400" baseline="30000" dirty="0"/>
              <a:t>th</a:t>
            </a:r>
            <a:r>
              <a:rPr lang="en-GB" sz="1400" dirty="0"/>
              <a:t> June there have been 51 Covid-19 deaths notified to Care Quality Commission from Brighton and Hove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40.5% of the 126 deaths notified to CQC between 10th April and 29th May.</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7212744" cy="307777"/>
          </a:xfrm>
          <a:prstGeom prst="rect">
            <a:avLst/>
          </a:prstGeom>
          <a:noFill/>
        </p:spPr>
        <p:txBody>
          <a:bodyPr wrap="none" rtlCol="0">
            <a:spAutoFit/>
          </a:bodyPr>
          <a:lstStyle/>
          <a:p>
            <a:r>
              <a:rPr lang="en-US" sz="1400" dirty="0"/>
              <a:t>Daily care home deaths notified to the Care Quality Commission; Brighton and Hove 05/06/2020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5" y="3683000"/>
            <a:ext cx="6773331" cy="3174998"/>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785" y="508001"/>
            <a:ext cx="6773331" cy="3174998"/>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07/06/2020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extLst>
              <p:ext uri="{D42A27DB-BD31-4B8C-83A1-F6EECF244321}">
                <p14:modId xmlns:p14="http://schemas.microsoft.com/office/powerpoint/2010/main" val="704083212"/>
              </p:ext>
            </p:extLst>
          </p:nvPr>
        </p:nvGraphicFramePr>
        <p:xfrm>
          <a:off x="526774" y="4386806"/>
          <a:ext cx="10942983" cy="1731174"/>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410108">
                  <a:extLst>
                    <a:ext uri="{9D8B030D-6E8A-4147-A177-3AD203B41FA5}">
                      <a16:colId xmlns:a16="http://schemas.microsoft.com/office/drawing/2014/main" val="2741019677"/>
                    </a:ext>
                  </a:extLst>
                </a:gridCol>
                <a:gridCol w="410108">
                  <a:extLst>
                    <a:ext uri="{9D8B030D-6E8A-4147-A177-3AD203B41FA5}">
                      <a16:colId xmlns:a16="http://schemas.microsoft.com/office/drawing/2014/main" val="3285910510"/>
                    </a:ext>
                  </a:extLst>
                </a:gridCol>
                <a:gridCol w="410108">
                  <a:extLst>
                    <a:ext uri="{9D8B030D-6E8A-4147-A177-3AD203B41FA5}">
                      <a16:colId xmlns:a16="http://schemas.microsoft.com/office/drawing/2014/main" val="2084136325"/>
                    </a:ext>
                  </a:extLst>
                </a:gridCol>
                <a:gridCol w="41010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b"/>
                      <a:r>
                        <a:rPr lang="en-GB" sz="900" b="1" i="0" u="none" strike="noStrike" dirty="0">
                          <a:solidFill>
                            <a:srgbClr val="000000"/>
                          </a:solidFill>
                          <a:effectLst/>
                          <a:latin typeface="Calibri" panose="020F0502020204030204" pitchFamily="34" charset="0"/>
                        </a:rPr>
                        <a:t>Trust</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25th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26th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27th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28th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29th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30th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31st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1st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2nd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3rd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4th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5th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6th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7th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a:solidFill>
                            <a:srgbClr val="000000"/>
                          </a:solidFill>
                          <a:effectLst/>
                          <a:latin typeface="Calibri" panose="020F0502020204030204" pitchFamily="34" charset="0"/>
                        </a:rPr>
                        <a:t>Total deaths reported in Trust so far</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Crude rate deaths per 100,000 emergency catchment population</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894899"/>
                  </a:ext>
                </a:extLst>
              </a:tr>
              <a:tr h="232039">
                <a:tc>
                  <a:txBody>
                    <a:bodyPr/>
                    <a:lstStyle/>
                    <a:p>
                      <a:pPr algn="l" fontAlgn="b"/>
                      <a:r>
                        <a:rPr lang="en-GB" sz="900" b="0" i="0" u="none" strike="noStrike">
                          <a:solidFill>
                            <a:srgbClr val="000000"/>
                          </a:solidFill>
                          <a:effectLst/>
                          <a:latin typeface="Calibri" panose="020F0502020204030204" pitchFamily="34" charset="0"/>
                        </a:rPr>
                        <a:t>Brighton and Sussex University Hospitals NHS Trust</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136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25.4 per 100,000 (21.3-30)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2662738"/>
                  </a:ext>
                </a:extLst>
              </a:tr>
              <a:tr h="215626">
                <a:tc>
                  <a:txBody>
                    <a:bodyPr/>
                    <a:lstStyle/>
                    <a:p>
                      <a:pPr algn="l" fontAlgn="b"/>
                      <a:r>
                        <a:rPr lang="en-GB" sz="900" b="0" i="0" u="none" strike="noStrike">
                          <a:solidFill>
                            <a:srgbClr val="000000"/>
                          </a:solidFill>
                          <a:effectLst/>
                          <a:latin typeface="Calibri" panose="020F0502020204030204" pitchFamily="34" charset="0"/>
                        </a:rPr>
                        <a:t>East Sussex Healthcare NHS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82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22.5 per 100,000 (17.9-27.9)</a:t>
                      </a:r>
                    </a:p>
                  </a:txBody>
                  <a:tcPr marL="9525" marR="9525" marT="9525" marB="0">
                    <a:lnL>
                      <a:noFill/>
                    </a:lnL>
                    <a:lnR>
                      <a:noFill/>
                    </a:lnR>
                    <a:lnT>
                      <a:noFill/>
                    </a:lnT>
                    <a:lnB>
                      <a:noFill/>
                    </a:lnB>
                  </a:tcPr>
                </a:tc>
                <a:extLst>
                  <a:ext uri="{0D108BD9-81ED-4DB2-BD59-A6C34878D82A}">
                    <a16:rowId xmlns:a16="http://schemas.microsoft.com/office/drawing/2014/main" val="2823211010"/>
                  </a:ext>
                </a:extLst>
              </a:tr>
              <a:tr h="215626">
                <a:tc>
                  <a:txBody>
                    <a:bodyPr/>
                    <a:lstStyle/>
                    <a:p>
                      <a:pPr algn="l" fontAlgn="b"/>
                      <a:r>
                        <a:rPr lang="en-GB" sz="900" b="0" i="0" u="none" strike="noStrike">
                          <a:solidFill>
                            <a:srgbClr val="000000"/>
                          </a:solidFill>
                          <a:effectLst/>
                          <a:latin typeface="Calibri" panose="020F0502020204030204" pitchFamily="34" charset="0"/>
                        </a:rPr>
                        <a:t>Surrey and Sussex Healthcare NHS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65.4 per 100,000 (57.5-74)</a:t>
                      </a:r>
                    </a:p>
                  </a:txBody>
                  <a:tcPr marL="9525" marR="9525" marT="9525" marB="0">
                    <a:lnL>
                      <a:noFill/>
                    </a:lnL>
                    <a:lnR>
                      <a:noFill/>
                    </a:lnR>
                    <a:lnT>
                      <a:noFill/>
                    </a:lnT>
                    <a:lnB>
                      <a:noFill/>
                    </a:lnB>
                  </a:tcPr>
                </a:tc>
                <a:extLst>
                  <a:ext uri="{0D108BD9-81ED-4DB2-BD59-A6C34878D82A}">
                    <a16:rowId xmlns:a16="http://schemas.microsoft.com/office/drawing/2014/main" val="2892782944"/>
                  </a:ext>
                </a:extLst>
              </a:tr>
              <a:tr h="215626">
                <a:tc>
                  <a:txBody>
                    <a:bodyPr/>
                    <a:lstStyle/>
                    <a:p>
                      <a:pPr algn="l" fontAlgn="b"/>
                      <a:r>
                        <a:rPr lang="en-GB" sz="900" b="0" i="0" u="none" strike="noStrike">
                          <a:solidFill>
                            <a:srgbClr val="000000"/>
                          </a:solidFill>
                          <a:effectLst/>
                          <a:latin typeface="Calibri" panose="020F0502020204030204" pitchFamily="34" charset="0"/>
                        </a:rPr>
                        <a:t>Sussex Community NHS Foundation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17</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extLst>
                  <a:ext uri="{0D108BD9-81ED-4DB2-BD59-A6C34878D82A}">
                    <a16:rowId xmlns:a16="http://schemas.microsoft.com/office/drawing/2014/main" val="3216640812"/>
                  </a:ext>
                </a:extLst>
              </a:tr>
              <a:tr h="215626">
                <a:tc>
                  <a:txBody>
                    <a:bodyPr/>
                    <a:lstStyle/>
                    <a:p>
                      <a:pPr algn="l" fontAlgn="b"/>
                      <a:r>
                        <a:rPr lang="en-GB" sz="900" b="0" i="0" u="none" strike="noStrike">
                          <a:solidFill>
                            <a:srgbClr val="000000"/>
                          </a:solidFill>
                          <a:effectLst/>
                          <a:latin typeface="Calibri" panose="020F0502020204030204" pitchFamily="34" charset="0"/>
                        </a:rPr>
                        <a:t>Western Sussex Hospitals NHS Foundation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111</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23.3 per 100,000 (19.1-28)</a:t>
                      </a:r>
                    </a:p>
                  </a:txBody>
                  <a:tcPr marL="9525" marR="9525" marT="9525" marB="0">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b"/>
                      <a:r>
                        <a:rPr lang="en-GB" sz="900" b="0" i="0" u="none" strike="noStrike">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97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93</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64</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43</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27,489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5" y="657361"/>
            <a:ext cx="6556194" cy="3338803"/>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14628" y="6131043"/>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7" name="TextBox 6">
            <a:extLst>
              <a:ext uri="{FF2B5EF4-FFF2-40B4-BE49-F238E27FC236}">
                <a16:creationId xmlns:a16="http://schemas.microsoft.com/office/drawing/2014/main" id="{F21DF931-447C-2D40-9704-B2152AA0DF9F}"/>
              </a:ext>
            </a:extLst>
          </p:cNvPr>
          <p:cNvSpPr txBox="1"/>
          <p:nvPr/>
        </p:nvSpPr>
        <p:spPr>
          <a:xfrm>
            <a:off x="362714" y="4109807"/>
            <a:ext cx="6515823" cy="276999"/>
          </a:xfrm>
          <a:prstGeom prst="rect">
            <a:avLst/>
          </a:prstGeom>
          <a:noFill/>
        </p:spPr>
        <p:txBody>
          <a:bodyPr wrap="none" rtlCol="0">
            <a:spAutoFit/>
          </a:bodyPr>
          <a:lstStyle/>
          <a:p>
            <a:r>
              <a:rPr lang="en-US" sz="1200" b="1" dirty="0"/>
              <a:t>Daily hospital deaths notified to Department for Health and Social Care; last 14 days to 07/06/2020</a:t>
            </a:r>
          </a:p>
        </p:txBody>
      </p:sp>
    </p:spTree>
    <p:extLst>
      <p:ext uri="{BB962C8B-B14F-4D97-AF65-F5344CB8AC3E}">
        <p14:creationId xmlns:p14="http://schemas.microsoft.com/office/powerpoint/2010/main" val="3009912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909310"/>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ONS have released (as of 07/06/2020)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29th May but were registered up to 6th June.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17/04/2020 by sex at local level are presented here and will be updated as soon as more recent data becomes available. It is anticipated that a new release of this age-standardised data will be published on Friday 12</a:t>
            </a:r>
            <a:r>
              <a:rPr lang="en-GB" sz="1400" i="1" baseline="30000" dirty="0">
                <a:solidFill>
                  <a:schemeClr val="accent1"/>
                </a:solidFill>
              </a:rPr>
              <a:t>th</a:t>
            </a:r>
            <a:r>
              <a:rPr lang="en-GB" sz="1400" i="1" dirty="0">
                <a:solidFill>
                  <a:schemeClr val="accent1"/>
                </a:solidFill>
              </a:rPr>
              <a:t> June.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3902817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a:t>
            </a:r>
            <a:r>
              <a:rPr lang="en-GB" b="1" dirty="0">
                <a:solidFill>
                  <a:srgbClr val="FF0000"/>
                </a:solidFill>
              </a:rPr>
              <a:t>Deaths by Date of Occurrence</a:t>
            </a:r>
            <a:endParaRPr lang="en-GB" b="1"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extLst>
              <p:ext uri="{D42A27DB-BD31-4B8C-83A1-F6EECF244321}">
                <p14:modId xmlns:p14="http://schemas.microsoft.com/office/powerpoint/2010/main" val="2937190069"/>
              </p:ext>
            </p:extLst>
          </p:nvPr>
        </p:nvGraphicFramePr>
        <p:xfrm>
          <a:off x="377687" y="866741"/>
          <a:ext cx="11550620" cy="5337882"/>
        </p:xfrm>
        <a:graphic>
          <a:graphicData uri="http://schemas.openxmlformats.org/drawingml/2006/table">
            <a:tbl>
              <a:tblPr/>
              <a:tblGrid>
                <a:gridCol w="1208992">
                  <a:extLst>
                    <a:ext uri="{9D8B030D-6E8A-4147-A177-3AD203B41FA5}">
                      <a16:colId xmlns:a16="http://schemas.microsoft.com/office/drawing/2014/main" val="914011533"/>
                    </a:ext>
                  </a:extLst>
                </a:gridCol>
                <a:gridCol w="470074">
                  <a:extLst>
                    <a:ext uri="{9D8B030D-6E8A-4147-A177-3AD203B41FA5}">
                      <a16:colId xmlns:a16="http://schemas.microsoft.com/office/drawing/2014/main" val="1234676251"/>
                    </a:ext>
                  </a:extLst>
                </a:gridCol>
                <a:gridCol w="470074">
                  <a:extLst>
                    <a:ext uri="{9D8B030D-6E8A-4147-A177-3AD203B41FA5}">
                      <a16:colId xmlns:a16="http://schemas.microsoft.com/office/drawing/2014/main" val="4290614221"/>
                    </a:ext>
                  </a:extLst>
                </a:gridCol>
                <a:gridCol w="470074">
                  <a:extLst>
                    <a:ext uri="{9D8B030D-6E8A-4147-A177-3AD203B41FA5}">
                      <a16:colId xmlns:a16="http://schemas.microsoft.com/office/drawing/2014/main" val="3570678717"/>
                    </a:ext>
                  </a:extLst>
                </a:gridCol>
                <a:gridCol w="470074">
                  <a:extLst>
                    <a:ext uri="{9D8B030D-6E8A-4147-A177-3AD203B41FA5}">
                      <a16:colId xmlns:a16="http://schemas.microsoft.com/office/drawing/2014/main" val="3557013875"/>
                    </a:ext>
                  </a:extLst>
                </a:gridCol>
                <a:gridCol w="470074">
                  <a:extLst>
                    <a:ext uri="{9D8B030D-6E8A-4147-A177-3AD203B41FA5}">
                      <a16:colId xmlns:a16="http://schemas.microsoft.com/office/drawing/2014/main" val="3143303423"/>
                    </a:ext>
                  </a:extLst>
                </a:gridCol>
                <a:gridCol w="470074">
                  <a:extLst>
                    <a:ext uri="{9D8B030D-6E8A-4147-A177-3AD203B41FA5}">
                      <a16:colId xmlns:a16="http://schemas.microsoft.com/office/drawing/2014/main" val="811113895"/>
                    </a:ext>
                  </a:extLst>
                </a:gridCol>
                <a:gridCol w="470074">
                  <a:extLst>
                    <a:ext uri="{9D8B030D-6E8A-4147-A177-3AD203B41FA5}">
                      <a16:colId xmlns:a16="http://schemas.microsoft.com/office/drawing/2014/main" val="3260015052"/>
                    </a:ext>
                  </a:extLst>
                </a:gridCol>
                <a:gridCol w="470074">
                  <a:extLst>
                    <a:ext uri="{9D8B030D-6E8A-4147-A177-3AD203B41FA5}">
                      <a16:colId xmlns:a16="http://schemas.microsoft.com/office/drawing/2014/main" val="3530290400"/>
                    </a:ext>
                  </a:extLst>
                </a:gridCol>
                <a:gridCol w="470074">
                  <a:extLst>
                    <a:ext uri="{9D8B030D-6E8A-4147-A177-3AD203B41FA5}">
                      <a16:colId xmlns:a16="http://schemas.microsoft.com/office/drawing/2014/main" val="1016590592"/>
                    </a:ext>
                  </a:extLst>
                </a:gridCol>
                <a:gridCol w="470074">
                  <a:extLst>
                    <a:ext uri="{9D8B030D-6E8A-4147-A177-3AD203B41FA5}">
                      <a16:colId xmlns:a16="http://schemas.microsoft.com/office/drawing/2014/main" val="845157241"/>
                    </a:ext>
                  </a:extLst>
                </a:gridCol>
                <a:gridCol w="470074">
                  <a:extLst>
                    <a:ext uri="{9D8B030D-6E8A-4147-A177-3AD203B41FA5}">
                      <a16:colId xmlns:a16="http://schemas.microsoft.com/office/drawing/2014/main" val="2611672487"/>
                    </a:ext>
                  </a:extLst>
                </a:gridCol>
                <a:gridCol w="470074">
                  <a:extLst>
                    <a:ext uri="{9D8B030D-6E8A-4147-A177-3AD203B41FA5}">
                      <a16:colId xmlns:a16="http://schemas.microsoft.com/office/drawing/2014/main" val="3459487358"/>
                    </a:ext>
                  </a:extLst>
                </a:gridCol>
                <a:gridCol w="470074">
                  <a:extLst>
                    <a:ext uri="{9D8B030D-6E8A-4147-A177-3AD203B41FA5}">
                      <a16:colId xmlns:a16="http://schemas.microsoft.com/office/drawing/2014/main" val="2298555161"/>
                    </a:ext>
                  </a:extLst>
                </a:gridCol>
                <a:gridCol w="470074">
                  <a:extLst>
                    <a:ext uri="{9D8B030D-6E8A-4147-A177-3AD203B41FA5}">
                      <a16:colId xmlns:a16="http://schemas.microsoft.com/office/drawing/2014/main" val="1233904622"/>
                    </a:ext>
                  </a:extLst>
                </a:gridCol>
                <a:gridCol w="470074">
                  <a:extLst>
                    <a:ext uri="{9D8B030D-6E8A-4147-A177-3AD203B41FA5}">
                      <a16:colId xmlns:a16="http://schemas.microsoft.com/office/drawing/2014/main" val="1647108581"/>
                    </a:ext>
                  </a:extLst>
                </a:gridCol>
                <a:gridCol w="470074">
                  <a:extLst>
                    <a:ext uri="{9D8B030D-6E8A-4147-A177-3AD203B41FA5}">
                      <a16:colId xmlns:a16="http://schemas.microsoft.com/office/drawing/2014/main" val="4131586401"/>
                    </a:ext>
                  </a:extLst>
                </a:gridCol>
                <a:gridCol w="470074">
                  <a:extLst>
                    <a:ext uri="{9D8B030D-6E8A-4147-A177-3AD203B41FA5}">
                      <a16:colId xmlns:a16="http://schemas.microsoft.com/office/drawing/2014/main" val="3701799912"/>
                    </a:ext>
                  </a:extLst>
                </a:gridCol>
                <a:gridCol w="470074">
                  <a:extLst>
                    <a:ext uri="{9D8B030D-6E8A-4147-A177-3AD203B41FA5}">
                      <a16:colId xmlns:a16="http://schemas.microsoft.com/office/drawing/2014/main" val="43166036"/>
                    </a:ext>
                  </a:extLst>
                </a:gridCol>
                <a:gridCol w="470074">
                  <a:extLst>
                    <a:ext uri="{9D8B030D-6E8A-4147-A177-3AD203B41FA5}">
                      <a16:colId xmlns:a16="http://schemas.microsoft.com/office/drawing/2014/main" val="2252693503"/>
                    </a:ext>
                  </a:extLst>
                </a:gridCol>
                <a:gridCol w="470074">
                  <a:extLst>
                    <a:ext uri="{9D8B030D-6E8A-4147-A177-3AD203B41FA5}">
                      <a16:colId xmlns:a16="http://schemas.microsoft.com/office/drawing/2014/main" val="2937568516"/>
                    </a:ext>
                  </a:extLst>
                </a:gridCol>
                <a:gridCol w="470074">
                  <a:extLst>
                    <a:ext uri="{9D8B030D-6E8A-4147-A177-3AD203B41FA5}">
                      <a16:colId xmlns:a16="http://schemas.microsoft.com/office/drawing/2014/main" val="1943748713"/>
                    </a:ext>
                  </a:extLst>
                </a:gridCol>
                <a:gridCol w="470074">
                  <a:extLst>
                    <a:ext uri="{9D8B030D-6E8A-4147-A177-3AD203B41FA5}">
                      <a16:colId xmlns:a16="http://schemas.microsoft.com/office/drawing/2014/main" val="1603286018"/>
                    </a:ext>
                  </a:extLst>
                </a:gridCol>
              </a:tblGrid>
              <a:tr h="249972">
                <a:tc rowSpan="2">
                  <a:txBody>
                    <a:bodyPr/>
                    <a:lstStyle/>
                    <a:p>
                      <a:pPr algn="l" fontAlgn="ctr"/>
                      <a:r>
                        <a:rPr lang="en-GB" sz="1000" b="0" i="0" u="none" strike="noStrike" dirty="0">
                          <a:solidFill>
                            <a:srgbClr val="000000"/>
                          </a:solidFill>
                          <a:effectLst/>
                          <a:latin typeface="Calibri" panose="020F0502020204030204" pitchFamily="34" charset="0"/>
                        </a:rPr>
                        <a:t>All cause deaths</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1">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3016094"/>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9046336"/>
                  </a:ext>
                </a:extLst>
              </a:tr>
              <a:tr h="249972">
                <a:tc>
                  <a:txBody>
                    <a:bodyPr/>
                    <a:lstStyle/>
                    <a:p>
                      <a:pPr algn="l" fontAlgn="ctr"/>
                      <a:r>
                        <a:rPr lang="en-GB" sz="100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1682018"/>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5116283"/>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5853072"/>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129090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2">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1"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Non-Covid-19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21">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2CC"/>
                    </a:solidFill>
                  </a:tcPr>
                </a:tc>
                <a:tc>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3971805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 y="289278"/>
            <a:ext cx="6095997" cy="3104443"/>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1" y="289278"/>
            <a:ext cx="6095997" cy="3104443"/>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 y="3464278"/>
            <a:ext cx="6095997" cy="3104443"/>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1" y="3464278"/>
            <a:ext cx="6095997" cy="3104443"/>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3309718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39603" cy="307777"/>
          </a:xfrm>
          <a:prstGeom prst="rect">
            <a:avLst/>
          </a:prstGeom>
          <a:noFill/>
        </p:spPr>
        <p:txBody>
          <a:bodyPr wrap="none" rtlCol="0">
            <a:spAutoFit/>
          </a:bodyPr>
          <a:lstStyle/>
          <a:p>
            <a:r>
              <a:rPr lang="en-US" sz="1400" dirty="0"/>
              <a:t>Crude rate of all cause mortality; to week ending 29/05/2020</a:t>
            </a:r>
          </a:p>
        </p:txBody>
      </p:sp>
    </p:spTree>
    <p:extLst>
      <p:ext uri="{BB962C8B-B14F-4D97-AF65-F5344CB8AC3E}">
        <p14:creationId xmlns:p14="http://schemas.microsoft.com/office/powerpoint/2010/main" val="1993368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6</a:t>
            </a:r>
            <a:r>
              <a:rPr lang="en-GB" sz="1200" baseline="30000" dirty="0">
                <a:solidFill>
                  <a:srgbClr val="FF0000"/>
                </a:solidFill>
              </a:rPr>
              <a:t>th</a:t>
            </a:r>
            <a:r>
              <a:rPr lang="en-GB" sz="1200" dirty="0">
                <a:solidFill>
                  <a:srgbClr val="FF0000"/>
                </a:solidFill>
              </a:rPr>
              <a:t> June.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59545" cy="307777"/>
          </a:xfrm>
          <a:prstGeom prst="rect">
            <a:avLst/>
          </a:prstGeom>
          <a:noFill/>
        </p:spPr>
        <p:txBody>
          <a:bodyPr wrap="none" rtlCol="0">
            <a:spAutoFit/>
          </a:bodyPr>
          <a:lstStyle/>
          <a:p>
            <a:r>
              <a:rPr lang="en-US" sz="1400" dirty="0"/>
              <a:t>Crude rate of Covid-19 mortality; to week ending 29/05/2020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extLst>
              <p:ext uri="{D42A27DB-BD31-4B8C-83A1-F6EECF244321}">
                <p14:modId xmlns:p14="http://schemas.microsoft.com/office/powerpoint/2010/main" val="4036408726"/>
              </p:ext>
            </p:extLst>
          </p:nvPr>
        </p:nvGraphicFramePr>
        <p:xfrm>
          <a:off x="7055965" y="4251138"/>
          <a:ext cx="4876799" cy="171386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22nd</a:t>
                      </a:r>
                    </a:p>
                    <a:p>
                      <a:pPr algn="r" fontAlgn="t"/>
                      <a:r>
                        <a:rPr lang="en-GB" sz="1050" b="1" i="0" u="none" strike="noStrike" dirty="0">
                          <a:solidFill>
                            <a:srgbClr val="000000"/>
                          </a:solidFill>
                          <a:effectLst/>
                          <a:latin typeface="Calibri" panose="020F0502020204030204" pitchFamily="34" charset="0"/>
                        </a:rPr>
                        <a:t>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29th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74729" y="3974139"/>
            <a:ext cx="2815386" cy="276999"/>
          </a:xfrm>
          <a:prstGeom prst="rect">
            <a:avLst/>
          </a:prstGeom>
          <a:noFill/>
        </p:spPr>
        <p:txBody>
          <a:bodyPr wrap="none" rtlCol="0">
            <a:spAutoFit/>
          </a:bodyPr>
          <a:lstStyle/>
          <a:p>
            <a:r>
              <a:rPr lang="en-US" sz="1200" dirty="0"/>
              <a:t>Last two-week change Covid-19 mortality</a:t>
            </a:r>
          </a:p>
        </p:txBody>
      </p:sp>
    </p:spTree>
    <p:extLst>
      <p:ext uri="{BB962C8B-B14F-4D97-AF65-F5344CB8AC3E}">
        <p14:creationId xmlns:p14="http://schemas.microsoft.com/office/powerpoint/2010/main" val="1938870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extLst>
              <p:ext uri="{D42A27DB-BD31-4B8C-83A1-F6EECF244321}">
                <p14:modId xmlns:p14="http://schemas.microsoft.com/office/powerpoint/2010/main" val="1278744526"/>
              </p:ext>
            </p:extLst>
          </p:nvPr>
        </p:nvGraphicFramePr>
        <p:xfrm>
          <a:off x="287357" y="1546698"/>
          <a:ext cx="11563754" cy="1888266"/>
        </p:xfrm>
        <a:graphic>
          <a:graphicData uri="http://schemas.openxmlformats.org/drawingml/2006/table">
            <a:tbl>
              <a:tblPr/>
              <a:tblGrid>
                <a:gridCol w="682702">
                  <a:extLst>
                    <a:ext uri="{9D8B030D-6E8A-4147-A177-3AD203B41FA5}">
                      <a16:colId xmlns:a16="http://schemas.microsoft.com/office/drawing/2014/main" val="2328472390"/>
                    </a:ext>
                  </a:extLst>
                </a:gridCol>
                <a:gridCol w="1230617">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719424">
                <a:tc>
                  <a:txBody>
                    <a:bodyPr/>
                    <a:lstStyle/>
                    <a:p>
                      <a:pPr algn="l" fontAlgn="t"/>
                      <a:r>
                        <a:rPr lang="en-GB" sz="900" b="1" i="0" u="none" strike="noStrike" dirty="0">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occurring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t"/>
                      <a:endParaRPr lang="en-GB" sz="900" b="0" i="0" u="none" strike="noStrike" dirty="0">
                        <a:solidFill>
                          <a:srgbClr val="000000"/>
                        </a:solidFill>
                        <a:effectLst/>
                        <a:latin typeface="Calibri" panose="020F0502020204030204" pitchFamily="34" charset="0"/>
                      </a:endParaRPr>
                    </a:p>
                  </a:txBody>
                  <a:tcPr marL="6391" marR="6391" marT="63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t"/>
                      <a:endParaRPr lang="en-GB" sz="900" b="0" i="0" u="none" strike="noStrike" dirty="0">
                        <a:solidFill>
                          <a:srgbClr val="000000"/>
                        </a:solidFill>
                        <a:effectLst/>
                        <a:latin typeface="Calibri" panose="020F0502020204030204" pitchFamily="34" charset="0"/>
                      </a:endParaRPr>
                    </a:p>
                  </a:txBody>
                  <a:tcPr marL="6391" marR="6391" marT="6391"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328676">
                <a:tc>
                  <a:txBody>
                    <a:bodyPr/>
                    <a:lstStyle/>
                    <a:p>
                      <a:pPr algn="l" fontAlgn="t"/>
                      <a:endParaRPr lang="en-GB" sz="900" b="0" i="0" u="none" strike="noStrike" dirty="0">
                        <a:solidFill>
                          <a:srgbClr val="000000"/>
                        </a:solidFill>
                        <a:effectLst/>
                        <a:latin typeface="Calibri" panose="020F0502020204030204" pitchFamily="34" charset="0"/>
                      </a:endParaRPr>
                    </a:p>
                  </a:txBody>
                  <a:tcPr marL="6391" marR="6391" marT="6391"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29/05/2020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extLst>
              <p:ext uri="{D42A27DB-BD31-4B8C-83A1-F6EECF244321}">
                <p14:modId xmlns:p14="http://schemas.microsoft.com/office/powerpoint/2010/main" val="1594750439"/>
              </p:ext>
            </p:extLst>
          </p:nvPr>
        </p:nvGraphicFramePr>
        <p:xfrm>
          <a:off x="306172" y="4292841"/>
          <a:ext cx="11563754" cy="1909176"/>
        </p:xfrm>
        <a:graphic>
          <a:graphicData uri="http://schemas.openxmlformats.org/drawingml/2006/table">
            <a:tbl>
              <a:tblPr/>
              <a:tblGrid>
                <a:gridCol w="822913">
                  <a:extLst>
                    <a:ext uri="{9D8B030D-6E8A-4147-A177-3AD203B41FA5}">
                      <a16:colId xmlns:a16="http://schemas.microsoft.com/office/drawing/2014/main" val="1846249280"/>
                    </a:ext>
                  </a:extLst>
                </a:gridCol>
                <a:gridCol w="1470234">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883458">
                <a:tc>
                  <a:txBody>
                    <a:bodyPr/>
                    <a:lstStyle/>
                    <a:p>
                      <a:pPr algn="l" fontAlgn="t"/>
                      <a:r>
                        <a:rPr lang="en-GB" sz="9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care home deaths occurring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333955">
                <a:tc>
                  <a:txBody>
                    <a:bodyPr/>
                    <a:lstStyle/>
                    <a:p>
                      <a:pPr algn="l" fontAlgn="t"/>
                      <a:endParaRPr lang="en-GB" sz="800" b="0" i="0" u="none" strike="noStrike" dirty="0">
                        <a:solidFill>
                          <a:srgbClr val="000000"/>
                        </a:solidFill>
                        <a:effectLst/>
                        <a:latin typeface="Calibri" panose="020F0502020204030204" pitchFamily="34" charset="0"/>
                      </a:endParaRPr>
                    </a:p>
                  </a:txBody>
                  <a:tcPr marL="6475" marR="6475" marT="647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341906">
                <a:tc>
                  <a:txBody>
                    <a:bodyPr/>
                    <a:lstStyle/>
                    <a:p>
                      <a:pPr algn="l" fontAlgn="t"/>
                      <a:endParaRPr lang="en-GB" sz="800" b="0" i="0" u="none" strike="noStrike" dirty="0">
                        <a:solidFill>
                          <a:srgbClr val="000000"/>
                        </a:solidFill>
                        <a:effectLst/>
                        <a:latin typeface="Calibri" panose="020F0502020204030204" pitchFamily="34" charset="0"/>
                      </a:endParaRPr>
                    </a:p>
                  </a:txBody>
                  <a:tcPr marL="6475" marR="6475" marT="647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349857">
                <a:tc>
                  <a:txBody>
                    <a:bodyPr/>
                    <a:lstStyle/>
                    <a:p>
                      <a:pPr algn="l" fontAlgn="t"/>
                      <a:endParaRPr lang="en-GB" sz="800" b="0" i="0" u="none" strike="noStrike" dirty="0">
                        <a:solidFill>
                          <a:srgbClr val="000000"/>
                        </a:solidFill>
                        <a:effectLst/>
                        <a:latin typeface="Calibri" panose="020F0502020204030204" pitchFamily="34" charset="0"/>
                      </a:endParaRPr>
                    </a:p>
                  </a:txBody>
                  <a:tcPr marL="6475" marR="6475" marT="647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570769"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29/05/2020</a:t>
            </a:r>
          </a:p>
        </p:txBody>
      </p:sp>
    </p:spTree>
    <p:extLst>
      <p:ext uri="{BB962C8B-B14F-4D97-AF65-F5344CB8AC3E}">
        <p14:creationId xmlns:p14="http://schemas.microsoft.com/office/powerpoint/2010/main" val="3624477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2"/>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3815" cy="276999"/>
          </a:xfrm>
          <a:prstGeom prst="rect">
            <a:avLst/>
          </a:prstGeom>
          <a:noFill/>
        </p:spPr>
        <p:txBody>
          <a:bodyPr wrap="none" rtlCol="0">
            <a:spAutoFit/>
          </a:bodyPr>
          <a:lstStyle/>
          <a:p>
            <a:r>
              <a:rPr lang="en-US" sz="1200" b="1" dirty="0"/>
              <a:t>All cause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045813839"/>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329</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150 per 100,000 ESP, 95% CI: 134-166</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889</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114 per 100,000 ESP, 95% CI: 107-122</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116 per 100,000 ESP, 95% CI: 98-133</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134 per 100,000 ESP, 95% CI: 111-158</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186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127 per 100,000 ESP, 95% CI: 108-145</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Rother</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163</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101 per 100,000 ESP, 95% CI: 85-117</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234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107 per 100,000 ESP, 95% CI: 93-120</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1,409</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134 per 100,000 ESP, 95% CI: 127-141</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144 per 100,000 ESP, 95% CI: 117-171</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119 per 100,000 ESP, 95% CI: 105-133</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131 per 100,000 ESP, 95% CI: 114-148</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Crawley</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143 per 100,000 ESP, 95% CI: 118-169</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124 per 100,000 ESP, 95% CI: 108-141</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157 per 100,000 ESP, 95% CI: 138-176</a:t>
                      </a:r>
                    </a:p>
                  </a:txBody>
                  <a:tcPr marL="9525" marR="9525" marT="9525" marB="0">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194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139 per 100,000 ESP, 95% CI: 119-159</a:t>
                      </a:r>
                    </a:p>
                  </a:txBody>
                  <a:tcPr marL="9525" marR="9525" marT="9525" marB="0">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13,024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138 per 100,000 ESP, 95% CI: 136-141</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84,908</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161 per 100,000 ESP, 95% CI: 160-162</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830997"/>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than women in East and West Sussex, but not in Brighton and Hove.</a:t>
            </a:r>
          </a:p>
        </p:txBody>
      </p:sp>
    </p:spTree>
    <p:extLst>
      <p:ext uri="{BB962C8B-B14F-4D97-AF65-F5344CB8AC3E}">
        <p14:creationId xmlns:p14="http://schemas.microsoft.com/office/powerpoint/2010/main" val="41077386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E5D77C8-0A5C-4560-9A5F-4D49EA6C08F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12048</TotalTime>
  <Words>3622</Words>
  <Application>Microsoft Macintosh PowerPoint</Application>
  <PresentationFormat>Widescreen</PresentationFormat>
  <Paragraphs>677</Paragraphs>
  <Slides>21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156</cp:revision>
  <dcterms:created xsi:type="dcterms:W3CDTF">2020-04-23T12:41:56Z</dcterms:created>
  <dcterms:modified xsi:type="dcterms:W3CDTF">2020-06-08T23:40:01Z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